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6"/>
  </p:notesMasterIdLst>
  <p:sldIdLst>
    <p:sldId id="256" r:id="rId2"/>
    <p:sldId id="310" r:id="rId3"/>
    <p:sldId id="262" r:id="rId4"/>
    <p:sldId id="441" r:id="rId5"/>
    <p:sldId id="316" r:id="rId6"/>
    <p:sldId id="281" r:id="rId7"/>
    <p:sldId id="286" r:id="rId8"/>
    <p:sldId id="284" r:id="rId9"/>
    <p:sldId id="302" r:id="rId10"/>
    <p:sldId id="297" r:id="rId11"/>
    <p:sldId id="296" r:id="rId12"/>
    <p:sldId id="300" r:id="rId13"/>
    <p:sldId id="305" r:id="rId14"/>
    <p:sldId id="319" r:id="rId15"/>
    <p:sldId id="320" r:id="rId16"/>
    <p:sldId id="321" r:id="rId17"/>
    <p:sldId id="444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445" r:id="rId28"/>
    <p:sldId id="338" r:id="rId29"/>
    <p:sldId id="340" r:id="rId30"/>
    <p:sldId id="38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4" r:id="rId44"/>
    <p:sldId id="355" r:id="rId45"/>
    <p:sldId id="357" r:id="rId46"/>
    <p:sldId id="356" r:id="rId47"/>
    <p:sldId id="448" r:id="rId48"/>
    <p:sldId id="358" r:id="rId49"/>
    <p:sldId id="359" r:id="rId50"/>
    <p:sldId id="449" r:id="rId51"/>
    <p:sldId id="377" r:id="rId52"/>
    <p:sldId id="360" r:id="rId53"/>
    <p:sldId id="361" r:id="rId54"/>
    <p:sldId id="364" r:id="rId55"/>
    <p:sldId id="362" r:id="rId56"/>
    <p:sldId id="363" r:id="rId57"/>
    <p:sldId id="365" r:id="rId58"/>
    <p:sldId id="366" r:id="rId59"/>
    <p:sldId id="450" r:id="rId60"/>
    <p:sldId id="367" r:id="rId61"/>
    <p:sldId id="368" r:id="rId62"/>
    <p:sldId id="369" r:id="rId63"/>
    <p:sldId id="375" r:id="rId64"/>
    <p:sldId id="370" r:id="rId65"/>
    <p:sldId id="385" r:id="rId66"/>
    <p:sldId id="386" r:id="rId67"/>
    <p:sldId id="395" r:id="rId68"/>
    <p:sldId id="396" r:id="rId69"/>
    <p:sldId id="397" r:id="rId70"/>
    <p:sldId id="399" r:id="rId71"/>
    <p:sldId id="371" r:id="rId72"/>
    <p:sldId id="372" r:id="rId73"/>
    <p:sldId id="373" r:id="rId74"/>
    <p:sldId id="374" r:id="rId75"/>
    <p:sldId id="376" r:id="rId76"/>
    <p:sldId id="378" r:id="rId77"/>
    <p:sldId id="379" r:id="rId78"/>
    <p:sldId id="380" r:id="rId79"/>
    <p:sldId id="423" r:id="rId80"/>
    <p:sldId id="424" r:id="rId81"/>
    <p:sldId id="381" r:id="rId82"/>
    <p:sldId id="400" r:id="rId83"/>
    <p:sldId id="382" r:id="rId84"/>
    <p:sldId id="384" r:id="rId85"/>
    <p:sldId id="401" r:id="rId86"/>
    <p:sldId id="406" r:id="rId87"/>
    <p:sldId id="402" r:id="rId88"/>
    <p:sldId id="403" r:id="rId89"/>
    <p:sldId id="405" r:id="rId90"/>
    <p:sldId id="404" r:id="rId91"/>
    <p:sldId id="407" r:id="rId92"/>
    <p:sldId id="408" r:id="rId93"/>
    <p:sldId id="415" r:id="rId94"/>
    <p:sldId id="410" r:id="rId95"/>
    <p:sldId id="416" r:id="rId96"/>
    <p:sldId id="417" r:id="rId97"/>
    <p:sldId id="418" r:id="rId98"/>
    <p:sldId id="419" r:id="rId99"/>
    <p:sldId id="413" r:id="rId100"/>
    <p:sldId id="420" r:id="rId101"/>
    <p:sldId id="421" r:id="rId102"/>
    <p:sldId id="422" r:id="rId103"/>
    <p:sldId id="425" r:id="rId104"/>
    <p:sldId id="426" r:id="rId105"/>
    <p:sldId id="427" r:id="rId106"/>
    <p:sldId id="433" r:id="rId107"/>
    <p:sldId id="432" r:id="rId108"/>
    <p:sldId id="428" r:id="rId109"/>
    <p:sldId id="435" r:id="rId110"/>
    <p:sldId id="436" r:id="rId111"/>
    <p:sldId id="429" r:id="rId112"/>
    <p:sldId id="437" r:id="rId113"/>
    <p:sldId id="431" r:id="rId114"/>
    <p:sldId id="438" r:id="rId115"/>
    <p:sldId id="439" r:id="rId116"/>
    <p:sldId id="430" r:id="rId117"/>
    <p:sldId id="451" r:id="rId118"/>
    <p:sldId id="446" r:id="rId119"/>
    <p:sldId id="440" r:id="rId120"/>
    <p:sldId id="452" r:id="rId121"/>
    <p:sldId id="453" r:id="rId122"/>
    <p:sldId id="454" r:id="rId123"/>
    <p:sldId id="455" r:id="rId124"/>
    <p:sldId id="447" r:id="rId1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6A6D349D-458C-EE43-8FB6-14D2EE188819}">
          <p14:sldIdLst>
            <p14:sldId id="441"/>
            <p14:sldId id="316"/>
            <p14:sldId id="281"/>
            <p14:sldId id="286"/>
            <p14:sldId id="284"/>
            <p14:sldId id="302"/>
            <p14:sldId id="297"/>
            <p14:sldId id="296"/>
            <p14:sldId id="300"/>
            <p14:sldId id="305"/>
            <p14:sldId id="319"/>
            <p14:sldId id="320"/>
            <p14:sldId id="321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  <p14:sldId id="451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52"/>
            <p14:sldId id="453"/>
            <p14:sldId id="454"/>
            <p14:sldId id="455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0650"/>
  </p:normalViewPr>
  <p:slideViewPr>
    <p:cSldViewPr snapToGrid="0" snapToObjects="1">
      <p:cViewPr varScale="1">
        <p:scale>
          <a:sx n="116" d="100"/>
          <a:sy n="11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Run: </a:t>
            </a:r>
            <a:r>
              <a:rPr lang="en-US" baseline="0" dirty="0" err="1"/>
              <a:t>init</a:t>
            </a:r>
            <a:r>
              <a:rPr lang="en-US" baseline="0" dirty="0"/>
              <a:t> graphics and adding moles</a:t>
            </a:r>
          </a:p>
          <a:p>
            <a:r>
              <a:rPr lang="en-US" baseline="0" dirty="0" err="1"/>
              <a:t>MouseClicked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remove moles, increment score</a:t>
            </a:r>
          </a:p>
          <a:p>
            <a:r>
              <a:rPr lang="en-US" baseline="0" dirty="0" err="1"/>
              <a:t>Ivars</a:t>
            </a:r>
            <a:r>
              <a:rPr lang="en-US" baseline="0" dirty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Returns</a:t>
            </a:r>
            <a:r>
              <a:rPr lang="en-US" baseline="0" dirty="0"/>
              <a:t> </a:t>
            </a:r>
            <a:r>
              <a:rPr lang="en-US" baseline="0" dirty="0" err="1"/>
              <a:t>GObject</a:t>
            </a:r>
            <a:endParaRPr lang="en-US" baseline="0" dirty="0"/>
          </a:p>
          <a:p>
            <a:r>
              <a:rPr lang="en-US" baseline="0" dirty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is always a problem if you call a method on it, and often a problem if you use it as a parameter to a method (if it doesn’t expect null)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can't call </a:t>
            </a:r>
            <a:r>
              <a:rPr lang="en-US" dirty="0" err="1"/>
              <a:t>charAt</a:t>
            </a:r>
            <a:r>
              <a:rPr lang="en-US" dirty="0"/>
              <a:t>(0)--out of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7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3^3! Excellent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5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at the origin of their hearts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3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values!  Different</a:t>
            </a:r>
            <a:r>
              <a:rPr lang="en-US" baseline="0" dirty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</a:t>
            </a:r>
            <a:r>
              <a:rPr lang="en-US" dirty="0" err="1"/>
              <a:t>rect</a:t>
            </a:r>
            <a:r>
              <a:rPr lang="en-US" dirty="0"/>
              <a:t> and r ever be together?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was so perfect, they couldn’t have just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7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tell them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5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  <a:p>
            <a:r>
              <a:rPr lang="en-US" dirty="0"/>
              <a:t>(could return modified</a:t>
            </a:r>
            <a:r>
              <a:rPr lang="en-US" baseline="0" dirty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 dirty="0"/>
            </a:br>
            <a:r>
              <a:rPr lang="en-US" altLang="x-none" sz="800" dirty="0"/>
              <a:t>Based on slides created by Keith Schwarz, Mehran </a:t>
            </a:r>
            <a:r>
              <a:rPr lang="en-US" altLang="x-none" sz="800" dirty="0" err="1"/>
              <a:t>Sahami</a:t>
            </a:r>
            <a:r>
              <a:rPr lang="en-US" altLang="x-none" sz="800" dirty="0"/>
              <a:t>, Eric Roberts, Stuart </a:t>
            </a:r>
            <a:r>
              <a:rPr lang="en-US" altLang="x-none" sz="800" dirty="0" err="1"/>
              <a:t>Reges</a:t>
            </a:r>
            <a:r>
              <a:rPr lang="en-US" altLang="x-none" sz="800" dirty="0"/>
              <a:t>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15</a:t>
            </a:r>
            <a:br>
              <a:rPr lang="en-US" dirty="0"/>
            </a:br>
            <a:r>
              <a:rPr lang="en-US" dirty="0"/>
              <a:t>Events and Memory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Doodler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mouseDragged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MouseEvent</a:t>
            </a:r>
            <a:r>
              <a:rPr lang="en-US" altLang="x-none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event.getX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rect.setFilled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What if we wanted the </a:t>
            </a:r>
            <a:r>
              <a:rPr lang="en-US" sz="3200" i="1" dirty="0">
                <a:solidFill>
                  <a:srgbClr val="0070C0"/>
                </a:solidFill>
              </a:rPr>
              <a:t>same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GRect</a:t>
            </a:r>
            <a:r>
              <a:rPr lang="en-US" sz="3200" dirty="0">
                <a:solidFill>
                  <a:srgbClr val="0070C0"/>
                </a:solidFill>
              </a:rPr>
              <a:t> to track the mouse, instead of making a new one each time?</a:t>
            </a: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what </a:t>
            </a:r>
            <a:r>
              <a:rPr lang="en-US" sz="2600" i="1" dirty="0">
                <a:solidFill>
                  <a:sysClr val="windowText" lastClr="000000"/>
                </a:solidFill>
              </a:rPr>
              <a:t>happened</a:t>
            </a:r>
            <a:r>
              <a:rPr lang="en-US" sz="2600" dirty="0">
                <a:solidFill>
                  <a:sysClr val="windowText" lastClr="000000"/>
                </a:solidFill>
              </a:rPr>
              <a:t> to you??!</a:t>
            </a: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>
                <a:solidFill>
                  <a:srgbClr val="0070C0"/>
                </a:solidFill>
              </a:rPr>
              <a:t>value </a:t>
            </a:r>
            <a:r>
              <a:rPr lang="en-US" sz="3600" i="1">
                <a:solidFill>
                  <a:srgbClr val="0070C0"/>
                </a:solidFill>
              </a:rPr>
              <a:t>inside its box</a:t>
            </a:r>
            <a:r>
              <a:rPr lang="en-US" sz="360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>
                <a:solidFill>
                  <a:srgbClr val="0070C0"/>
                </a:solidFill>
              </a:rPr>
              <a:t>actual value</a:t>
            </a:r>
            <a:r>
              <a:rPr lang="en-US" sz="3600" dirty="0">
                <a:solidFill>
                  <a:srgbClr val="0070C0"/>
                </a:solidFill>
              </a:rPr>
              <a:t>.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. So changes to the parameter </a:t>
            </a:r>
            <a:r>
              <a:rPr lang="en-US" sz="3600" i="1" dirty="0">
                <a:solidFill>
                  <a:srgbClr val="0070C0"/>
                </a:solidFill>
              </a:rPr>
              <a:t>do affect the original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location</a:t>
            </a:r>
            <a:r>
              <a:rPr lang="en-US" dirty="0"/>
              <a:t> in their variable box.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B1A65-040D-6646-8A80-E67123B28F72}"/>
              </a:ext>
            </a:extLst>
          </p:cNvPr>
          <p:cNvSpPr txBox="1"/>
          <p:nvPr/>
        </p:nvSpPr>
        <p:spPr>
          <a:xfrm>
            <a:off x="466641" y="6021533"/>
            <a:ext cx="794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first.equals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(second)</a:t>
            </a:r>
            <a:r>
              <a:rPr lang="en-US" sz="3200" dirty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70C0"/>
                </a:solidFill>
              </a:rPr>
              <a:t>would be true</a:t>
            </a: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Instance Variables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any method</a:t>
            </a: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/>
              <a:t>Instance variable</a:t>
            </a:r>
            <a:r>
              <a:rPr lang="en-US" altLang="x-none" dirty="0"/>
              <a:t>: A variable that lives outside of any method.</a:t>
            </a:r>
          </a:p>
          <a:p>
            <a:pPr lvl="1"/>
            <a:r>
              <a:rPr lang="en-US" altLang="x-none" sz="2400" dirty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an instance variable is throughout an entire file (class).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569528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oval.setColor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oval2.setColor(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9307" y="4569527"/>
            <a:ext cx="622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colors are oval and oval2?</a:t>
            </a: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b="1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is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Primitives </a:t>
            </a:r>
            <a:r>
              <a:rPr lang="en-US" sz="4800" dirty="0"/>
              <a:t>store their actual values. </a:t>
            </a:r>
            <a:r>
              <a:rPr lang="en-US" sz="4800" b="1" dirty="0"/>
              <a:t>Objects</a:t>
            </a:r>
            <a:r>
              <a:rPr lang="en-US" sz="4800" dirty="0"/>
              <a:t> store their </a:t>
            </a:r>
            <a:r>
              <a:rPr lang="en-US" sz="4800" i="1" dirty="0"/>
              <a:t>locations</a:t>
            </a:r>
            <a:r>
              <a:rPr lang="en-US" sz="4800" dirty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/>
              <a:t>This affects how your code behaves!</a:t>
            </a:r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ea typeface="Courier" charset="0"/>
                <a:cs typeface="Courier" charset="0"/>
              </a:rPr>
              <a:t>getElementAt</a:t>
            </a:r>
            <a:r>
              <a:rPr lang="en-US" sz="3200" b="1" dirty="0">
                <a:ea typeface="Courier" charset="0"/>
                <a:cs typeface="Courier" charset="0"/>
              </a:rPr>
              <a:t> </a:t>
            </a:r>
            <a:r>
              <a:rPr lang="en-US" sz="3200" dirty="0">
                <a:ea typeface="Courier" charset="0"/>
                <a:cs typeface="Courier" charset="0"/>
              </a:rPr>
              <a:t>returns a </a:t>
            </a:r>
            <a:r>
              <a:rPr lang="en-US" sz="3200" i="1" dirty="0">
                <a:ea typeface="Courier" charset="0"/>
                <a:cs typeface="Courier" charset="0"/>
              </a:rPr>
              <a:t>reference</a:t>
            </a:r>
            <a:r>
              <a:rPr lang="en-US" sz="3200" dirty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prints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F1B03-75E6-784E-9094-9E1946D9E295}"/>
              </a:ext>
            </a:extLst>
          </p:cNvPr>
          <p:cNvSpPr txBox="1"/>
          <p:nvPr/>
        </p:nvSpPr>
        <p:spPr>
          <a:xfrm>
            <a:off x="683046" y="6314899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A780-943F-6B41-95F4-C13963A695C1}"/>
              </a:ext>
            </a:extLst>
          </p:cNvPr>
          <p:cNvSpPr txBox="1"/>
          <p:nvPr/>
        </p:nvSpPr>
        <p:spPr>
          <a:xfrm>
            <a:off x="683046" y="5996328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4DAF-BC9F-9940-9013-1DC38AF8EAF2}"/>
              </a:ext>
            </a:extLst>
          </p:cNvPr>
          <p:cNvSpPr txBox="1"/>
          <p:nvPr/>
        </p:nvSpPr>
        <p:spPr>
          <a:xfrm>
            <a:off x="683046" y="5516827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DBD35-F67B-824F-9AE4-271AD25F117C}"/>
              </a:ext>
            </a:extLst>
          </p:cNvPr>
          <p:cNvSpPr txBox="1"/>
          <p:nvPr/>
        </p:nvSpPr>
        <p:spPr>
          <a:xfrm>
            <a:off x="683046" y="5198256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4F2B453-8BAF-BF40-9CD2-24E480700A99}"/>
              </a:ext>
            </a:extLst>
          </p:cNvPr>
          <p:cNvSpPr/>
          <p:nvPr/>
        </p:nvSpPr>
        <p:spPr>
          <a:xfrm>
            <a:off x="6621137" y="5167893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7413C-8A9F-2347-9F1C-04DA2863DEBF}"/>
              </a:ext>
            </a:extLst>
          </p:cNvPr>
          <p:cNvSpPr txBox="1"/>
          <p:nvPr/>
        </p:nvSpPr>
        <p:spPr>
          <a:xfrm>
            <a:off x="7277495" y="4830827"/>
            <a:ext cx="84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AEB8C3-BCF3-4545-8142-8AB328DEAA53}"/>
              </a:ext>
            </a:extLst>
          </p:cNvPr>
          <p:cNvCxnSpPr>
            <a:stCxn id="6" idx="3"/>
          </p:cNvCxnSpPr>
          <p:nvPr/>
        </p:nvCxnSpPr>
        <p:spPr>
          <a:xfrm flipV="1">
            <a:off x="2644048" y="6314899"/>
            <a:ext cx="3977089" cy="18466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E22E2D-6058-8A48-8B25-DC0993A06FFA}"/>
              </a:ext>
            </a:extLst>
          </p:cNvPr>
          <p:cNvCxnSpPr>
            <a:cxnSpLocks/>
          </p:cNvCxnSpPr>
          <p:nvPr/>
        </p:nvCxnSpPr>
        <p:spPr>
          <a:xfrm flipV="1">
            <a:off x="2644048" y="5494262"/>
            <a:ext cx="4153359" cy="1650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34ACE-CD17-CA43-BE59-EDCCFF063064}"/>
              </a:ext>
            </a:extLst>
          </p:cNvPr>
          <p:cNvSpPr txBox="1"/>
          <p:nvPr/>
        </p:nvSpPr>
        <p:spPr>
          <a:xfrm>
            <a:off x="1253596" y="4830827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720A4-6F90-9C44-B83F-062BCAD64FDB}"/>
              </a:ext>
            </a:extLst>
          </p:cNvPr>
          <p:cNvSpPr txBox="1"/>
          <p:nvPr/>
        </p:nvSpPr>
        <p:spPr>
          <a:xfrm>
            <a:off x="7277495" y="4461495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 animBg="1"/>
      <p:bldP spid="11" grpId="0"/>
      <p:bldP spid="12" grpId="0" animBg="1"/>
      <p:bldP spid="13" grpId="0"/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24AA-958C-494A-9A44-B340ECC3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One-Pager: Stack/Heap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1E04-219C-2B4B-85AD-8F3A0C3F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877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27;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8A108-C458-014A-AF0F-B90DB9215286}"/>
              </a:ext>
            </a:extLst>
          </p:cNvPr>
          <p:cNvSpPr txBox="1"/>
          <p:nvPr/>
        </p:nvSpPr>
        <p:spPr>
          <a:xfrm>
            <a:off x="179880" y="634184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2A6F7-6155-5B4D-9951-927906C6A14F}"/>
              </a:ext>
            </a:extLst>
          </p:cNvPr>
          <p:cNvSpPr txBox="1"/>
          <p:nvPr/>
        </p:nvSpPr>
        <p:spPr>
          <a:xfrm>
            <a:off x="179880" y="60232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13A4-A519-CE49-A944-EB7676B91735}"/>
              </a:ext>
            </a:extLst>
          </p:cNvPr>
          <p:cNvSpPr txBox="1"/>
          <p:nvPr/>
        </p:nvSpPr>
        <p:spPr>
          <a:xfrm>
            <a:off x="179880" y="5609230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0B816-30FA-B04B-A1E2-C66DF2E02D99}"/>
              </a:ext>
            </a:extLst>
          </p:cNvPr>
          <p:cNvSpPr txBox="1"/>
          <p:nvPr/>
        </p:nvSpPr>
        <p:spPr>
          <a:xfrm>
            <a:off x="179880" y="5290659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D4467F2-21BA-4D46-8957-24A9B9508B57}"/>
              </a:ext>
            </a:extLst>
          </p:cNvPr>
          <p:cNvSpPr/>
          <p:nvPr/>
        </p:nvSpPr>
        <p:spPr>
          <a:xfrm>
            <a:off x="6117971" y="4826706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5556E-C083-D84A-B9DD-BD159F9E239A}"/>
              </a:ext>
            </a:extLst>
          </p:cNvPr>
          <p:cNvSpPr txBox="1"/>
          <p:nvPr/>
        </p:nvSpPr>
        <p:spPr>
          <a:xfrm>
            <a:off x="6687050" y="4463149"/>
            <a:ext cx="88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0x400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C3E0A0-51B3-E44F-8A25-89CF84E38985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2140882" y="5584875"/>
            <a:ext cx="3983787" cy="94163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B9B6C9-57A9-8F48-BC4F-836C68D3E67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0882" y="5584875"/>
            <a:ext cx="3983787" cy="2271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F6F0B-3302-934D-99A8-7C92CB790380}"/>
              </a:ext>
            </a:extLst>
          </p:cNvPr>
          <p:cNvSpPr txBox="1"/>
          <p:nvPr/>
        </p:nvSpPr>
        <p:spPr>
          <a:xfrm>
            <a:off x="743639" y="3171906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44F6A-E427-AC40-8436-68C161838F08}"/>
              </a:ext>
            </a:extLst>
          </p:cNvPr>
          <p:cNvSpPr txBox="1"/>
          <p:nvPr/>
        </p:nvSpPr>
        <p:spPr>
          <a:xfrm>
            <a:off x="6825804" y="3172858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BFDB5-626C-7D4A-8561-B6F7C313B9AF}"/>
              </a:ext>
            </a:extLst>
          </p:cNvPr>
          <p:cNvSpPr txBox="1"/>
          <p:nvPr/>
        </p:nvSpPr>
        <p:spPr>
          <a:xfrm>
            <a:off x="179880" y="4876613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89B1D-7EAA-BF47-A44E-9A6A7B0D4200}"/>
              </a:ext>
            </a:extLst>
          </p:cNvPr>
          <p:cNvSpPr txBox="1"/>
          <p:nvPr/>
        </p:nvSpPr>
        <p:spPr>
          <a:xfrm>
            <a:off x="179880" y="455804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D463A-6B27-6B46-A94D-BAA8C03ECF9F}"/>
              </a:ext>
            </a:extLst>
          </p:cNvPr>
          <p:cNvSpPr txBox="1"/>
          <p:nvPr/>
        </p:nvSpPr>
        <p:spPr>
          <a:xfrm>
            <a:off x="179880" y="412030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C2F75-CC01-4546-9A15-41339BBED0D1}"/>
              </a:ext>
            </a:extLst>
          </p:cNvPr>
          <p:cNvSpPr txBox="1"/>
          <p:nvPr/>
        </p:nvSpPr>
        <p:spPr>
          <a:xfrm>
            <a:off x="179880" y="379730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CA31C-5E7E-9C43-ABED-1F6BEC90ACEA}"/>
              </a:ext>
            </a:extLst>
          </p:cNvPr>
          <p:cNvSpPr txBox="1"/>
          <p:nvPr/>
        </p:nvSpPr>
        <p:spPr>
          <a:xfrm>
            <a:off x="2477193" y="5147565"/>
            <a:ext cx="33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1024 == 0x400 (base 16!)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BF21C-93FE-4B45-BF2A-8F6C5C6C1901}"/>
              </a:ext>
            </a:extLst>
          </p:cNvPr>
          <p:cNvSpPr txBox="1"/>
          <p:nvPr/>
        </p:nvSpPr>
        <p:spPr>
          <a:xfrm>
            <a:off x="2907768" y="6316050"/>
            <a:ext cx="428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Computer addresses use base 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35411-7BCE-FE4D-87D3-92F5B2FB0301}"/>
              </a:ext>
            </a:extLst>
          </p:cNvPr>
          <p:cNvSpPr txBox="1"/>
          <p:nvPr/>
        </p:nvSpPr>
        <p:spPr>
          <a:xfrm>
            <a:off x="2878824" y="1351238"/>
            <a:ext cx="380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 Java, </a:t>
            </a:r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solidFill>
                  <a:srgbClr val="7030A0"/>
                </a:solidFill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means create something in heap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73E3E-ECFF-F748-8DD0-D59ADBFE19C7}"/>
              </a:ext>
            </a:extLst>
          </p:cNvPr>
          <p:cNvSpPr txBox="1"/>
          <p:nvPr/>
        </p:nvSpPr>
        <p:spPr>
          <a:xfrm>
            <a:off x="2305138" y="3104854"/>
            <a:ext cx="4217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Strings are weird! Their variables store addresses to a special section of the heap. Detailed explanation on Piazza :)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5B226B-1DED-5A4C-B538-43D2EA0518BD}"/>
              </a:ext>
            </a:extLst>
          </p:cNvPr>
          <p:cNvSpPr txBox="1"/>
          <p:nvPr/>
        </p:nvSpPr>
        <p:spPr>
          <a:xfrm>
            <a:off x="6988257" y="1296269"/>
            <a:ext cx="200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</a:rPr>
              <a:t>This slide is for curiosity only. Not required!</a:t>
            </a:r>
          </a:p>
        </p:txBody>
      </p:sp>
    </p:spTree>
    <p:extLst>
      <p:ext uri="{BB962C8B-B14F-4D97-AF65-F5344CB8AC3E}">
        <p14:creationId xmlns:p14="http://schemas.microsoft.com/office/powerpoint/2010/main" val="403150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revisit our Whack-A-Mole program to add some new functionality using what we just learned.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instance variables and events to make Whack-A-Mole!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053659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3590050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Study strategies, in order of exam relevance</a:t>
            </a:r>
          </a:p>
          <a:p>
            <a:pPr lvl="1"/>
            <a:r>
              <a:rPr lang="en-US" sz="3400" dirty="0"/>
              <a:t>Sleep well for at least two days beforehand!</a:t>
            </a:r>
          </a:p>
          <a:p>
            <a:pPr lvl="1"/>
            <a:r>
              <a:rPr lang="en-US" sz="3400" dirty="0"/>
              <a:t>Do the practice exams under timed conditions</a:t>
            </a:r>
          </a:p>
          <a:p>
            <a:pPr lvl="1"/>
            <a:r>
              <a:rPr lang="en-US" sz="3400" dirty="0"/>
              <a:t>(Re-)do section problems from all handouts</a:t>
            </a:r>
          </a:p>
          <a:p>
            <a:pPr lvl="1"/>
            <a:r>
              <a:rPr lang="en-US" sz="3400" dirty="0"/>
              <a:t>Code up programs we wrote in lecture</a:t>
            </a:r>
          </a:p>
          <a:p>
            <a:pPr lvl="1"/>
            <a:r>
              <a:rPr lang="en-US" sz="3400" dirty="0"/>
              <a:t>Review lecture slides</a:t>
            </a:r>
          </a:p>
          <a:p>
            <a:pPr lvl="1"/>
            <a:r>
              <a:rPr lang="en-US" sz="3400" dirty="0"/>
              <a:t>Do </a:t>
            </a:r>
            <a:r>
              <a:rPr lang="en-US" sz="3400" dirty="0" err="1"/>
              <a:t>CodeStepByStep</a:t>
            </a:r>
            <a:r>
              <a:rPr lang="en-US" sz="3400" dirty="0"/>
              <a:t> practice problems</a:t>
            </a:r>
          </a:p>
          <a:p>
            <a:pPr lvl="1"/>
            <a:r>
              <a:rPr lang="en-US" sz="3400" dirty="0"/>
              <a:t>Read the textbook</a:t>
            </a:r>
          </a:p>
        </p:txBody>
      </p:sp>
    </p:spTree>
    <p:extLst>
      <p:ext uri="{BB962C8B-B14F-4D97-AF65-F5344CB8AC3E}">
        <p14:creationId xmlns:p14="http://schemas.microsoft.com/office/powerpoint/2010/main" val="1465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Strategies for taking the exam</a:t>
            </a:r>
          </a:p>
          <a:p>
            <a:pPr lvl="1"/>
            <a:r>
              <a:rPr lang="en-US" sz="3400" dirty="0"/>
              <a:t>Read over all the problems first</a:t>
            </a:r>
          </a:p>
          <a:p>
            <a:pPr lvl="2"/>
            <a:r>
              <a:rPr lang="en-US" sz="3200" dirty="0"/>
              <a:t>Seriously, I always have students who run out of time because they got stuck on one problem</a:t>
            </a:r>
          </a:p>
          <a:p>
            <a:pPr lvl="1"/>
            <a:r>
              <a:rPr lang="en-US" sz="3400" dirty="0"/>
              <a:t>If you don’t know exactly how to do something, write something approximate</a:t>
            </a:r>
          </a:p>
          <a:p>
            <a:pPr lvl="2"/>
            <a:r>
              <a:rPr lang="en-US" sz="3200" dirty="0"/>
              <a:t>If your syntax isn’t too far off, we’ll allow it</a:t>
            </a:r>
          </a:p>
          <a:p>
            <a:pPr lvl="2"/>
            <a:r>
              <a:rPr lang="en-US" sz="3200" dirty="0"/>
              <a:t>More importantly, it gets you unstuck so you can keep writing correct parts of the solution</a:t>
            </a:r>
          </a:p>
        </p:txBody>
      </p:sp>
    </p:spTree>
    <p:extLst>
      <p:ext uri="{BB962C8B-B14F-4D97-AF65-F5344CB8AC3E}">
        <p14:creationId xmlns:p14="http://schemas.microsoft.com/office/powerpoint/2010/main" val="9694143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Methods that </a:t>
            </a:r>
            <a:r>
              <a:rPr lang="en-US" sz="3600" i="1" dirty="0"/>
              <a:t>might </a:t>
            </a:r>
            <a:r>
              <a:rPr lang="en-US" sz="3600" dirty="0"/>
              <a:t>be helpful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3400" dirty="0"/>
              <a:t>: converts String to </a:t>
            </a:r>
            <a:r>
              <a:rPr lang="en-US" sz="3400" dirty="0" err="1"/>
              <a:t>int</a:t>
            </a:r>
            <a:endParaRPr lang="en-US" sz="3400" dirty="0"/>
          </a:p>
          <a:p>
            <a:pPr lvl="2"/>
            <a:r>
              <a:rPr lang="en-US" sz="3200" dirty="0"/>
              <a:t>Example: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(“27”);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useDelimiter</a:t>
            </a:r>
            <a:r>
              <a:rPr lang="en-US" sz="3400" dirty="0">
                <a:cs typeface="Consolas" panose="020B0609020204030204" pitchFamily="49" charset="0"/>
              </a:rPr>
              <a:t>: tells a Scanner to split on a specified String rather than on whitespace</a:t>
            </a:r>
          </a:p>
          <a:p>
            <a:pPr lvl="2"/>
            <a:r>
              <a:rPr lang="en-US" sz="3200" dirty="0">
                <a:cs typeface="Consolas" panose="020B0609020204030204" pitchFamily="49" charset="0"/>
              </a:rPr>
              <a:t>Example: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line = “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</a:p>
          <a:p>
            <a:pPr lvl="2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 tokens = new Scanner(line);</a:t>
            </a:r>
            <a:endParaRPr lang="en-US" sz="3200" dirty="0">
              <a:solidFill>
                <a:srgbClr val="000000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tokens.useDelimiter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(“,”);</a:t>
            </a: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tokens.next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“a”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3200" dirty="0">
              <a:latin typeface="Courier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31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exception, Eclipse shows red error text.</a:t>
            </a:r>
          </a:p>
          <a:p>
            <a:pPr lvl="1"/>
            <a:r>
              <a:rPr lang="en-US" altLang="x-none" dirty="0"/>
              <a:t>The error text shows the line number where the error occurred.</a:t>
            </a:r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Problem: </a:t>
            </a:r>
            <a:r>
              <a:rPr lang="en-US" sz="3600" b="1" dirty="0">
                <a:solidFill>
                  <a:srgbClr val="0070C0"/>
                </a:solidFill>
              </a:rPr>
              <a:t>mole</a:t>
            </a:r>
            <a:r>
              <a:rPr lang="en-US" sz="3600" dirty="0">
                <a:solidFill>
                  <a:srgbClr val="0070C0"/>
                </a:solidFill>
              </a:rPr>
              <a:t> may be null if the user doesn’t click on a mole! Removing null will crash </a:t>
            </a:r>
            <a:r>
              <a:rPr lang="en-US" sz="3600" dirty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if (mole != null)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remove(mole);	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one helpful property of how Java evaluates </a:t>
            </a:r>
            <a:r>
              <a:rPr lang="en-US" dirty="0" err="1"/>
              <a:t>boolean</a:t>
            </a:r>
            <a:r>
              <a:rPr lang="en-US" dirty="0"/>
              <a:t> expressions, called </a:t>
            </a:r>
            <a:r>
              <a:rPr lang="en-US" b="1" dirty="0"/>
              <a:t>short-circuit evaluation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evaluating </a:t>
            </a:r>
            <a:r>
              <a:rPr lang="en-US" dirty="0" err="1"/>
              <a:t>boolean</a:t>
            </a:r>
            <a:r>
              <a:rPr lang="en-US" dirty="0"/>
              <a:t> expressions, Java only evaluates </a:t>
            </a:r>
            <a:r>
              <a:rPr lang="en-US" i="1" dirty="0"/>
              <a:t>as much of the expression as it needs to </a:t>
            </a:r>
            <a:r>
              <a:rPr lang="en-US" dirty="0"/>
              <a:t>in order to evaluate it to be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7018" y="3614678"/>
            <a:ext cx="59499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&amp;&amp; : true if both parts are true</a:t>
            </a:r>
          </a:p>
          <a:p>
            <a:pPr algn="ctr"/>
            <a:endParaRPr lang="en-US" sz="3600" dirty="0">
              <a:solidFill>
                <a:srgbClr val="0070C0"/>
              </a:solidFill>
            </a:endParaRP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the second part if the first part is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null!</a:t>
            </a: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0830" y="3614678"/>
            <a:ext cx="5542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|| : true if either side is true</a:t>
            </a:r>
          </a:p>
          <a:p>
            <a:pPr algn="ctr"/>
            <a:endParaRPr lang="en-US" sz="3600" dirty="0">
              <a:solidFill>
                <a:srgbClr val="0070C0"/>
              </a:solidFill>
            </a:endParaRP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second part if the first part is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Aww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>
                <a:solidFill>
                  <a:sysClr val="windowText" lastClr="000000"/>
                </a:solidFill>
              </a:rPr>
              <a:t>cuuuute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>
                <a:solidFill>
                  <a:sysClr val="windowText" lastClr="000000"/>
                </a:solidFill>
              </a:rPr>
              <a:t>GRect</a:t>
            </a:r>
            <a:r>
              <a:rPr lang="en-US" sz="30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y.</a:t>
            </a: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 have the same value!</a:t>
            </a: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</a:t>
            </a:r>
            <a:r>
              <a:rPr lang="en-US" altLang="x-none" sz="2800" dirty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event-driven programming</a:t>
            </a:r>
            <a:r>
              <a:rPr lang="en-US" altLang="x-none" sz="2800" dirty="0"/>
              <a:t>: A coding style (common in graphical programs) where your code is executed in response to user events.</a:t>
            </a:r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r.</a:t>
            </a: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It looks like we have the same coordinates, size, everything!</a:t>
            </a: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 but I thought we had so much in common!</a:t>
            </a: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Events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mouseClicked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mouseMoved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moved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Primitives store their </a:t>
            </a:r>
            <a:r>
              <a:rPr lang="en-US" sz="3600" i="1">
                <a:solidFill>
                  <a:srgbClr val="0070C0"/>
                </a:solidFill>
              </a:rPr>
              <a:t>actual value </a:t>
            </a:r>
            <a:r>
              <a:rPr lang="en-US" sz="360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objects store the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where all </a:t>
            </a:r>
            <a:r>
              <a:rPr lang="en-US" sz="360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>
                <a:solidFill>
                  <a:srgbClr val="0070C0"/>
                </a:solidFill>
              </a:rPr>
              <a:t>locations</a:t>
            </a:r>
            <a:r>
              <a:rPr lang="en-US" sz="3600" dirty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increment this one by 2.</a:t>
            </a: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29 now!</a:t>
            </a: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Mouse Events</a:t>
            </a:r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different types of mouse events.</a:t>
            </a:r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And I’m still 27!</a:t>
            </a: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Then, they wanted a twin for </a:t>
            </a:r>
            <a:r>
              <a:rPr lang="en-US" sz="3800" dirty="0" err="1"/>
              <a:t>rect</a:t>
            </a:r>
            <a:r>
              <a:rPr lang="en-US" sz="3800" dirty="0"/>
              <a:t>, too.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make this one BLUE.</a:t>
            </a: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/>
              <a:t>…</a:t>
            </a:r>
            <a:r>
              <a:rPr lang="en-US" sz="3600" dirty="0"/>
              <a:t>so they went to location 5 and changed the color to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blue!</a:t>
            </a: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>
                <a:solidFill>
                  <a:srgbClr val="0070C0"/>
                </a:solidFill>
              </a:rPr>
              <a:t>in its box</a:t>
            </a:r>
            <a:r>
              <a:rPr lang="en-US" sz="3600" dirty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MouseEvent</a:t>
            </a:r>
            <a:r>
              <a:rPr lang="en-US" altLang="x-none" dirty="0"/>
              <a:t> Objects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/>
          </a:p>
          <a:p>
            <a:r>
              <a:rPr lang="en-US" altLang="x-none" sz="2800" dirty="0"/>
              <a:t>A 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/>
              <a:t> contains information 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Therefore, both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Since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We’ll miss you, honey! Don’t forget to call! Don’t stay up too late! Watch out for rogue bicyclists!</a:t>
            </a: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...but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Example: Doodler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ysClr val="windowText" lastClr="000000"/>
                </a:solidFill>
              </a:rPr>
              <a:t>Ohhhh</a:t>
            </a:r>
            <a:r>
              <a:rPr lang="en-US" sz="2600" dirty="0">
                <a:solidFill>
                  <a:sysClr val="windowText" lastClr="000000"/>
                </a:solidFill>
              </a:rPr>
              <a:t> honey! You’ll always be our little 27.</a:t>
            </a: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>
                <a:solidFill>
                  <a:sysClr val="windowText" lastClr="000000"/>
                </a:solidFill>
              </a:rPr>
              <a:t>rect</a:t>
            </a:r>
            <a:r>
              <a:rPr lang="en-US" sz="2600" dirty="0">
                <a:solidFill>
                  <a:sysClr val="windowText" lastClr="000000"/>
                </a:solidFill>
              </a:rPr>
              <a:t>! We are empty nesters now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also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rect</a:t>
            </a:r>
            <a:r>
              <a:rPr lang="en-US" sz="3600" dirty="0"/>
              <a:t> also had an amazing college experience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>
                <a:solidFill>
                  <a:srgbClr val="FF0000"/>
                </a:solidFill>
              </a:rPr>
              <a:t>Color = PINK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Hey, what gives? I’m pink now too!</a:t>
            </a: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5305</TotalTime>
  <Words>3884</Words>
  <Application>Microsoft Macintosh PowerPoint</Application>
  <PresentationFormat>On-screen Show (4:3)</PresentationFormat>
  <Paragraphs>931</Paragraphs>
  <Slides>124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8" baseType="lpstr">
      <vt:lpstr>ＭＳ Ｐゴシック</vt:lpstr>
      <vt:lpstr>Andale Mono</vt:lpstr>
      <vt:lpstr>Arial</vt:lpstr>
      <vt:lpstr>Calibri</vt:lpstr>
      <vt:lpstr>Chalkboard</vt:lpstr>
      <vt:lpstr>Comic Sans MS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Events</vt:lpstr>
      <vt:lpstr>Events</vt:lpstr>
      <vt:lpstr>Types of Mouse Events</vt:lpstr>
      <vt:lpstr>MouseEvent Objects</vt:lpstr>
      <vt:lpstr>Example: Doodler</vt:lpstr>
      <vt:lpstr>Doodler</vt:lpstr>
      <vt:lpstr>Instance Variables</vt:lpstr>
      <vt:lpstr>Whack-A-Mole</vt:lpstr>
      <vt:lpstr>Exception</vt:lpstr>
      <vt:lpstr>Whack-A-Null?</vt:lpstr>
      <vt:lpstr>Whack-A-Null?</vt:lpstr>
      <vt:lpstr>Whack-A-Mole!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One-Pager: Stack/Heap</vt:lpstr>
      <vt:lpstr>Plan for Today</vt:lpstr>
      <vt:lpstr>Revisiting Whack-A-Mole</vt:lpstr>
      <vt:lpstr>Plan for Today</vt:lpstr>
      <vt:lpstr>Midterm</vt:lpstr>
      <vt:lpstr>Midterm</vt:lpstr>
      <vt:lpstr>Midterm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279</cp:revision>
  <cp:lastPrinted>2018-07-19T18:01:39Z</cp:lastPrinted>
  <dcterms:created xsi:type="dcterms:W3CDTF">2017-04-27T05:20:22Z</dcterms:created>
  <dcterms:modified xsi:type="dcterms:W3CDTF">2018-07-19T18:23:01Z</dcterms:modified>
</cp:coreProperties>
</file>